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2" r:id="rId3"/>
    <p:sldId id="291" r:id="rId4"/>
    <p:sldId id="293" r:id="rId5"/>
    <p:sldId id="467" r:id="rId6"/>
    <p:sldId id="459" r:id="rId7"/>
    <p:sldId id="460" r:id="rId8"/>
    <p:sldId id="335" r:id="rId9"/>
    <p:sldId id="463" r:id="rId10"/>
    <p:sldId id="438" r:id="rId11"/>
    <p:sldId id="464" r:id="rId12"/>
    <p:sldId id="462" r:id="rId13"/>
    <p:sldId id="329" r:id="rId14"/>
    <p:sldId id="465" r:id="rId15"/>
    <p:sldId id="327" r:id="rId16"/>
    <p:sldId id="328" r:id="rId17"/>
    <p:sldId id="330" r:id="rId18"/>
    <p:sldId id="331" r:id="rId19"/>
    <p:sldId id="326" r:id="rId20"/>
    <p:sldId id="332" r:id="rId21"/>
    <p:sldId id="289" r:id="rId22"/>
    <p:sldId id="297" r:id="rId23"/>
    <p:sldId id="298" r:id="rId24"/>
    <p:sldId id="266" r:id="rId25"/>
    <p:sldId id="267" r:id="rId26"/>
    <p:sldId id="268" r:id="rId27"/>
    <p:sldId id="466" r:id="rId28"/>
    <p:sldId id="262" r:id="rId2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59" autoAdjust="0"/>
  </p:normalViewPr>
  <p:slideViewPr>
    <p:cSldViewPr snapToGrid="0">
      <p:cViewPr varScale="1">
        <p:scale>
          <a:sx n="80" d="100"/>
          <a:sy n="80" d="100"/>
        </p:scale>
        <p:origin x="78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Column 1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Row 1</c:v>
              </c:pt>
              <c:pt idx="1">
                <c:v>Row 2</c:v>
              </c:pt>
              <c:pt idx="2">
                <c:v>Row 3</c:v>
              </c:pt>
              <c:pt idx="3">
                <c:v>Row 4</c:v>
              </c:pt>
            </c:strLit>
          </c:cat>
          <c:val>
            <c:numLit>
              <c:formatCode>General</c:formatCode>
              <c:ptCount val="4"/>
              <c:pt idx="0">
                <c:v>9.1</c:v>
              </c:pt>
              <c:pt idx="1">
                <c:v>2.4</c:v>
              </c:pt>
              <c:pt idx="2">
                <c:v>3.1</c:v>
              </c:pt>
              <c:pt idx="3">
                <c:v>4.3</c:v>
              </c:pt>
            </c:numLit>
          </c:val>
          <c:extLst>
            <c:ext xmlns:c16="http://schemas.microsoft.com/office/drawing/2014/chart" uri="{C3380CC4-5D6E-409C-BE32-E72D297353CC}">
              <c16:uniqueId val="{00000000-D099-4099-9A9B-B9D5569043EE}"/>
            </c:ext>
          </c:extLst>
        </c:ser>
        <c:ser>
          <c:idx val="1"/>
          <c:order val="1"/>
          <c:tx>
            <c:v>Column 2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Row 1</c:v>
              </c:pt>
              <c:pt idx="1">
                <c:v>Row 2</c:v>
              </c:pt>
              <c:pt idx="2">
                <c:v>Row 3</c:v>
              </c:pt>
              <c:pt idx="3">
                <c:v>Row 4</c:v>
              </c:pt>
            </c:strLit>
          </c:cat>
          <c:val>
            <c:numLit>
              <c:formatCode>General</c:formatCode>
              <c:ptCount val="4"/>
              <c:pt idx="0">
                <c:v>3.2</c:v>
              </c:pt>
              <c:pt idx="1">
                <c:v>8.8000000000000007</c:v>
              </c:pt>
              <c:pt idx="2">
                <c:v>1.5</c:v>
              </c:pt>
              <c:pt idx="3">
                <c:v>9.02</c:v>
              </c:pt>
            </c:numLit>
          </c:val>
          <c:extLst>
            <c:ext xmlns:c16="http://schemas.microsoft.com/office/drawing/2014/chart" uri="{C3380CC4-5D6E-409C-BE32-E72D297353CC}">
              <c16:uniqueId val="{00000001-D099-4099-9A9B-B9D5569043EE}"/>
            </c:ext>
          </c:extLst>
        </c:ser>
        <c:ser>
          <c:idx val="2"/>
          <c:order val="2"/>
          <c:tx>
            <c:v>Column 3</c:v>
          </c:tx>
          <c:spPr>
            <a:solidFill>
              <a:srgbClr val="FFD320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Row 1</c:v>
              </c:pt>
              <c:pt idx="1">
                <c:v>Row 2</c:v>
              </c:pt>
              <c:pt idx="2">
                <c:v>Row 3</c:v>
              </c:pt>
              <c:pt idx="3">
                <c:v>Row 4</c:v>
              </c:pt>
            </c:strLit>
          </c:cat>
          <c:val>
            <c:numLit>
              <c:formatCode>General</c:formatCode>
              <c:ptCount val="4"/>
              <c:pt idx="0">
                <c:v>4.54</c:v>
              </c:pt>
              <c:pt idx="1">
                <c:v>9.65</c:v>
              </c:pt>
              <c:pt idx="2">
                <c:v>3.7</c:v>
              </c:pt>
              <c:pt idx="3">
                <c:v>6.2</c:v>
              </c:pt>
            </c:numLit>
          </c:val>
          <c:extLst>
            <c:ext xmlns:c16="http://schemas.microsoft.com/office/drawing/2014/chart" uri="{C3380CC4-5D6E-409C-BE32-E72D297353CC}">
              <c16:uniqueId val="{00000002-D099-4099-9A9B-B9D556904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3010704"/>
        <c:axId val="303009064"/>
      </c:barChart>
      <c:valAx>
        <c:axId val="30300906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303010704"/>
        <c:crossesAt val="0"/>
        <c:crossBetween val="between"/>
      </c:valAx>
      <c:catAx>
        <c:axId val="303010704"/>
        <c:scaling>
          <c:orientation val="minMax"/>
        </c:scaling>
        <c:delete val="0"/>
        <c:axPos val="b"/>
        <c:numFmt formatCode="mm/dd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303009064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E6DEE-F10D-4919-B594-DDA0CDD406D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FBD672D-0712-4004-8D45-84FFBB29444E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Liberalização, desregulação, privatização, política fiscal (impostos e défice), dívida → espaço para expansão do papel das finanças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8EB9CC0E-242B-42AF-85AE-D30C5AB41379}" type="parTrans" cxnId="{E052E033-4B13-4EB6-A833-5D21ABE23A52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3691544B-0919-49CE-938C-423E77F2BA83}" type="sibTrans" cxnId="{E052E033-4B13-4EB6-A833-5D21ABE23A52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E43BCC7F-40ED-4CE8-AAF0-FC20E9AC0B7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Mais crises, mais frequentes e mais profundas → </a:t>
          </a:r>
          <a:r>
            <a:rPr lang="pt-PT" sz="1800" dirty="0" err="1">
              <a:latin typeface="Arial Narrow" panose="020B0606020202030204" pitchFamily="34" charset="0"/>
            </a:rPr>
            <a:t>financeirização</a:t>
          </a:r>
          <a:r>
            <a:rPr lang="pt-PT" sz="1800" dirty="0">
              <a:latin typeface="Arial Narrow" panose="020B0606020202030204" pitchFamily="34" charset="0"/>
            </a:rPr>
            <a:t> de </a:t>
          </a:r>
          <a:r>
            <a:rPr lang="pt-PT" sz="1800" dirty="0" err="1">
              <a:latin typeface="Arial Narrow" panose="020B0606020202030204" pitchFamily="34" charset="0"/>
            </a:rPr>
            <a:t>activos</a:t>
          </a:r>
          <a:r>
            <a:rPr lang="pt-PT" sz="1800" dirty="0">
              <a:latin typeface="Arial Narrow" panose="020B0606020202030204" pitchFamily="34" charset="0"/>
            </a:rPr>
            <a:t> reais, especulação e bolhas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0774C6CB-5764-4C4D-92A1-6FDE3225A39B}" type="parTrans" cxnId="{6BBB6E9C-23B0-40C0-955E-885C94E3DF04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3A6E5E19-48B8-4CD7-BA7C-D62FD99FC9F5}" type="sibTrans" cxnId="{6BBB6E9C-23B0-40C0-955E-885C94E3DF04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C1085D6C-345C-4258-A6C7-3A4E61F109E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Financeirização do “3º Mundo” → controlo de recursos estratégicos, IDE, dívida e  política pública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D8D85D2D-8543-49F1-BF43-C50EB0963038}" type="parTrans" cxnId="{8708A8BB-26FA-46A1-98AA-755C880A5D03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6F7299DA-FB58-4FCF-92DE-A9128523A7CE}" type="sibTrans" cxnId="{8708A8BB-26FA-46A1-98AA-755C880A5D03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F71F9E13-B775-40E7-B228-6D5D8A6695D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Novos campeões produtivos: Brasil China e Índia → mais espaço para expansão financeira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D93124A0-9DD5-4C22-BB25-516ED7489DA0}" type="parTrans" cxnId="{82387937-BFEC-4CF7-BDDA-051609FA1D2F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D0F67395-C0D1-404F-B079-ED12E228D842}" type="sibTrans" cxnId="{82387937-BFEC-4CF7-BDDA-051609FA1D2F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9A2633AE-D21E-4AA0-9C38-6E834F4894A6}" type="pres">
      <dgm:prSet presAssocID="{0CCE6DEE-F10D-4919-B594-DDA0CDD406DD}" presName="compositeShape" presStyleCnt="0">
        <dgm:presLayoutVars>
          <dgm:chMax val="7"/>
          <dgm:dir/>
          <dgm:resizeHandles val="exact"/>
        </dgm:presLayoutVars>
      </dgm:prSet>
      <dgm:spPr/>
    </dgm:pt>
    <dgm:pt modelId="{F0AE3C11-2FC0-4E61-996D-D01E5D6D57BD}" type="pres">
      <dgm:prSet presAssocID="{AFBD672D-0712-4004-8D45-84FFBB29444E}" presName="circ1" presStyleLbl="vennNode1" presStyleIdx="0" presStyleCnt="4" custScaleX="114175" custScaleY="114307"/>
      <dgm:spPr/>
    </dgm:pt>
    <dgm:pt modelId="{2899F016-8C16-44FD-ACE4-CE56C84F7F26}" type="pres">
      <dgm:prSet presAssocID="{AFBD672D-0712-4004-8D45-84FFBB29444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4AE2AB6-18DA-470B-8305-F99B66D8B0D4}" type="pres">
      <dgm:prSet presAssocID="{F71F9E13-B775-40E7-B228-6D5D8A6695D1}" presName="circ2" presStyleLbl="vennNode1" presStyleIdx="1" presStyleCnt="4" custScaleX="112287" custScaleY="106367"/>
      <dgm:spPr/>
    </dgm:pt>
    <dgm:pt modelId="{16959C07-EEF7-47D7-A41B-45401165FD3A}" type="pres">
      <dgm:prSet presAssocID="{F71F9E13-B775-40E7-B228-6D5D8A6695D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0828FF8-EC94-4FAE-AFCB-8269EB090F45}" type="pres">
      <dgm:prSet presAssocID="{E43BCC7F-40ED-4CE8-AAF0-FC20E9AC0B79}" presName="circ3" presStyleLbl="vennNode1" presStyleIdx="2" presStyleCnt="4" custScaleX="114175" custScaleY="111006"/>
      <dgm:spPr/>
    </dgm:pt>
    <dgm:pt modelId="{BDF2C951-5CDB-439E-9755-31B697D1F37C}" type="pres">
      <dgm:prSet presAssocID="{E43BCC7F-40ED-4CE8-AAF0-FC20E9AC0B7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1C8E7CB-91E9-404D-93DC-8C33DC7D72BE}" type="pres">
      <dgm:prSet presAssocID="{C1085D6C-345C-4258-A6C7-3A4E61F109E1}" presName="circ4" presStyleLbl="vennNode1" presStyleIdx="3" presStyleCnt="4" custScaleX="113076" custScaleY="108788"/>
      <dgm:spPr/>
    </dgm:pt>
    <dgm:pt modelId="{B478E937-5A54-4C9B-AA3D-05569A049709}" type="pres">
      <dgm:prSet presAssocID="{C1085D6C-345C-4258-A6C7-3A4E61F109E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052E033-4B13-4EB6-A833-5D21ABE23A52}" srcId="{0CCE6DEE-F10D-4919-B594-DDA0CDD406DD}" destId="{AFBD672D-0712-4004-8D45-84FFBB29444E}" srcOrd="0" destOrd="0" parTransId="{8EB9CC0E-242B-42AF-85AE-D30C5AB41379}" sibTransId="{3691544B-0919-49CE-938C-423E77F2BA83}"/>
    <dgm:cxn modelId="{82387937-BFEC-4CF7-BDDA-051609FA1D2F}" srcId="{0CCE6DEE-F10D-4919-B594-DDA0CDD406DD}" destId="{F71F9E13-B775-40E7-B228-6D5D8A6695D1}" srcOrd="1" destOrd="0" parTransId="{D93124A0-9DD5-4C22-BB25-516ED7489DA0}" sibTransId="{D0F67395-C0D1-404F-B079-ED12E228D842}"/>
    <dgm:cxn modelId="{DD265A62-D3C9-4D60-A819-796C94F34B43}" type="presOf" srcId="{AFBD672D-0712-4004-8D45-84FFBB29444E}" destId="{F0AE3C11-2FC0-4E61-996D-D01E5D6D57BD}" srcOrd="0" destOrd="0" presId="urn:microsoft.com/office/officeart/2005/8/layout/venn1"/>
    <dgm:cxn modelId="{6DCC5D64-7DC7-4B5F-9460-122C8BA7C094}" type="presOf" srcId="{C1085D6C-345C-4258-A6C7-3A4E61F109E1}" destId="{B478E937-5A54-4C9B-AA3D-05569A049709}" srcOrd="1" destOrd="0" presId="urn:microsoft.com/office/officeart/2005/8/layout/venn1"/>
    <dgm:cxn modelId="{3A7FEE6A-1B95-4691-AE34-D567E05B082A}" type="presOf" srcId="{E43BCC7F-40ED-4CE8-AAF0-FC20E9AC0B79}" destId="{BDF2C951-5CDB-439E-9755-31B697D1F37C}" srcOrd="1" destOrd="0" presId="urn:microsoft.com/office/officeart/2005/8/layout/venn1"/>
    <dgm:cxn modelId="{4805F56A-AFCA-4F1B-ACC7-AEA6FB70FAC5}" type="presOf" srcId="{E43BCC7F-40ED-4CE8-AAF0-FC20E9AC0B79}" destId="{30828FF8-EC94-4FAE-AFCB-8269EB090F45}" srcOrd="0" destOrd="0" presId="urn:microsoft.com/office/officeart/2005/8/layout/venn1"/>
    <dgm:cxn modelId="{6BBB6E9C-23B0-40C0-955E-885C94E3DF04}" srcId="{0CCE6DEE-F10D-4919-B594-DDA0CDD406DD}" destId="{E43BCC7F-40ED-4CE8-AAF0-FC20E9AC0B79}" srcOrd="2" destOrd="0" parTransId="{0774C6CB-5764-4C4D-92A1-6FDE3225A39B}" sibTransId="{3A6E5E19-48B8-4CD7-BA7C-D62FD99FC9F5}"/>
    <dgm:cxn modelId="{E1863CA5-D686-4171-9C44-29AC02825B3B}" type="presOf" srcId="{0CCE6DEE-F10D-4919-B594-DDA0CDD406DD}" destId="{9A2633AE-D21E-4AA0-9C38-6E834F4894A6}" srcOrd="0" destOrd="0" presId="urn:microsoft.com/office/officeart/2005/8/layout/venn1"/>
    <dgm:cxn modelId="{629F86A6-09E7-4E2C-AE30-447C5739C7A9}" type="presOf" srcId="{AFBD672D-0712-4004-8D45-84FFBB29444E}" destId="{2899F016-8C16-44FD-ACE4-CE56C84F7F26}" srcOrd="1" destOrd="0" presId="urn:microsoft.com/office/officeart/2005/8/layout/venn1"/>
    <dgm:cxn modelId="{F88273AB-2A93-4233-A271-D3FE40617877}" type="presOf" srcId="{F71F9E13-B775-40E7-B228-6D5D8A6695D1}" destId="{34AE2AB6-18DA-470B-8305-F99B66D8B0D4}" srcOrd="0" destOrd="0" presId="urn:microsoft.com/office/officeart/2005/8/layout/venn1"/>
    <dgm:cxn modelId="{8BF60EB2-65B7-4D70-BBD4-54745DED16A3}" type="presOf" srcId="{F71F9E13-B775-40E7-B228-6D5D8A6695D1}" destId="{16959C07-EEF7-47D7-A41B-45401165FD3A}" srcOrd="1" destOrd="0" presId="urn:microsoft.com/office/officeart/2005/8/layout/venn1"/>
    <dgm:cxn modelId="{8708A8BB-26FA-46A1-98AA-755C880A5D03}" srcId="{0CCE6DEE-F10D-4919-B594-DDA0CDD406DD}" destId="{C1085D6C-345C-4258-A6C7-3A4E61F109E1}" srcOrd="3" destOrd="0" parTransId="{D8D85D2D-8543-49F1-BF43-C50EB0963038}" sibTransId="{6F7299DA-FB58-4FCF-92DE-A9128523A7CE}"/>
    <dgm:cxn modelId="{54833CF7-303B-458A-82DF-780D1D4F0027}" type="presOf" srcId="{C1085D6C-345C-4258-A6C7-3A4E61F109E1}" destId="{81C8E7CB-91E9-404D-93DC-8C33DC7D72BE}" srcOrd="0" destOrd="0" presId="urn:microsoft.com/office/officeart/2005/8/layout/venn1"/>
    <dgm:cxn modelId="{D5788DAF-CB13-4085-AF85-608145EC926C}" type="presParOf" srcId="{9A2633AE-D21E-4AA0-9C38-6E834F4894A6}" destId="{F0AE3C11-2FC0-4E61-996D-D01E5D6D57BD}" srcOrd="0" destOrd="0" presId="urn:microsoft.com/office/officeart/2005/8/layout/venn1"/>
    <dgm:cxn modelId="{93FE78C1-04FB-49F1-8071-0B41AE31D3C2}" type="presParOf" srcId="{9A2633AE-D21E-4AA0-9C38-6E834F4894A6}" destId="{2899F016-8C16-44FD-ACE4-CE56C84F7F26}" srcOrd="1" destOrd="0" presId="urn:microsoft.com/office/officeart/2005/8/layout/venn1"/>
    <dgm:cxn modelId="{E1C27D4F-D617-4D21-BD0E-E2CA09430232}" type="presParOf" srcId="{9A2633AE-D21E-4AA0-9C38-6E834F4894A6}" destId="{34AE2AB6-18DA-470B-8305-F99B66D8B0D4}" srcOrd="2" destOrd="0" presId="urn:microsoft.com/office/officeart/2005/8/layout/venn1"/>
    <dgm:cxn modelId="{357EE8D6-EC3C-42CD-B678-8137FAB9289E}" type="presParOf" srcId="{9A2633AE-D21E-4AA0-9C38-6E834F4894A6}" destId="{16959C07-EEF7-47D7-A41B-45401165FD3A}" srcOrd="3" destOrd="0" presId="urn:microsoft.com/office/officeart/2005/8/layout/venn1"/>
    <dgm:cxn modelId="{FD790F05-DB98-46E4-94B5-B711E448FCEE}" type="presParOf" srcId="{9A2633AE-D21E-4AA0-9C38-6E834F4894A6}" destId="{30828FF8-EC94-4FAE-AFCB-8269EB090F45}" srcOrd="4" destOrd="0" presId="urn:microsoft.com/office/officeart/2005/8/layout/venn1"/>
    <dgm:cxn modelId="{5F83645C-0C20-4606-B8C0-2A50E87AD139}" type="presParOf" srcId="{9A2633AE-D21E-4AA0-9C38-6E834F4894A6}" destId="{BDF2C951-5CDB-439E-9755-31B697D1F37C}" srcOrd="5" destOrd="0" presId="urn:microsoft.com/office/officeart/2005/8/layout/venn1"/>
    <dgm:cxn modelId="{7C5A1109-AB46-4C11-AD63-E816354C1AE2}" type="presParOf" srcId="{9A2633AE-D21E-4AA0-9C38-6E834F4894A6}" destId="{81C8E7CB-91E9-404D-93DC-8C33DC7D72BE}" srcOrd="6" destOrd="0" presId="urn:microsoft.com/office/officeart/2005/8/layout/venn1"/>
    <dgm:cxn modelId="{6BC97725-B94A-4BED-AB60-CCE52A188549}" type="presParOf" srcId="{9A2633AE-D21E-4AA0-9C38-6E834F4894A6}" destId="{B478E937-5A54-4C9B-AA3D-05569A049709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E3C11-2FC0-4E61-996D-D01E5D6D57BD}">
      <dsp:nvSpPr>
        <dsp:cNvPr id="0" name=""/>
        <dsp:cNvSpPr/>
      </dsp:nvSpPr>
      <dsp:spPr>
        <a:xfrm>
          <a:off x="4058820" y="-135828"/>
          <a:ext cx="3520465" cy="3524535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Liberalização, desregulação, privatização, política fiscal (impostos e défice), dívida → espaço para expansão do papel das finanças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4465028" y="338627"/>
        <a:ext cx="2708050" cy="1118362"/>
      </dsp:txXfrm>
    </dsp:sp>
    <dsp:sp modelId="{34AE2AB6-18DA-470B-8305-F99B66D8B0D4}">
      <dsp:nvSpPr>
        <dsp:cNvPr id="0" name=""/>
        <dsp:cNvSpPr/>
      </dsp:nvSpPr>
      <dsp:spPr>
        <a:xfrm>
          <a:off x="5451737" y="1350390"/>
          <a:ext cx="3462250" cy="3279713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Novos campeões produtivos: Brasil China e Índia → mais espaço para expansão financeira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7316025" y="1728819"/>
        <a:ext cx="1331634" cy="2522856"/>
      </dsp:txXfrm>
    </dsp:sp>
    <dsp:sp modelId="{30828FF8-EC94-4FAE-AFCB-8269EB090F45}">
      <dsp:nvSpPr>
        <dsp:cNvPr id="0" name=""/>
        <dsp:cNvSpPr/>
      </dsp:nvSpPr>
      <dsp:spPr>
        <a:xfrm>
          <a:off x="4058820" y="2642680"/>
          <a:ext cx="3520465" cy="3422752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Mais crises, mais frequentes e mais profundas → </a:t>
          </a:r>
          <a:r>
            <a:rPr lang="pt-PT" sz="1800" kern="1200" dirty="0" err="1">
              <a:latin typeface="Arial Narrow" panose="020B0606020202030204" pitchFamily="34" charset="0"/>
            </a:rPr>
            <a:t>financeirização</a:t>
          </a:r>
          <a:r>
            <a:rPr lang="pt-PT" sz="1800" kern="1200" dirty="0">
              <a:latin typeface="Arial Narrow" panose="020B0606020202030204" pitchFamily="34" charset="0"/>
            </a:rPr>
            <a:t> de </a:t>
          </a:r>
          <a:r>
            <a:rPr lang="pt-PT" sz="1800" kern="1200" dirty="0" err="1">
              <a:latin typeface="Arial Narrow" panose="020B0606020202030204" pitchFamily="34" charset="0"/>
            </a:rPr>
            <a:t>activos</a:t>
          </a:r>
          <a:r>
            <a:rPr lang="pt-PT" sz="1800" kern="1200" dirty="0">
              <a:latin typeface="Arial Narrow" panose="020B0606020202030204" pitchFamily="34" charset="0"/>
            </a:rPr>
            <a:t> reais, especulação e bolhas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4465028" y="4518612"/>
        <a:ext cx="2708050" cy="1086065"/>
      </dsp:txXfrm>
    </dsp:sp>
    <dsp:sp modelId="{81C8E7CB-91E9-404D-93DC-8C33DC7D72BE}">
      <dsp:nvSpPr>
        <dsp:cNvPr id="0" name=""/>
        <dsp:cNvSpPr/>
      </dsp:nvSpPr>
      <dsp:spPr>
        <a:xfrm>
          <a:off x="2711955" y="1313066"/>
          <a:ext cx="3486578" cy="3354362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Financeirização do “3º Mundo” → controlo de recursos estratégicos, IDE, dívida e  política pública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2980153" y="1700108"/>
        <a:ext cx="1340991" cy="2580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DF719-D807-432F-89FC-6F50B6BFF10D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F8F3E-F70B-4AD3-9447-0B1C734AF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049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0264-3491-4E1A-952F-4D45F93475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78B912-D638-4FA1-837A-BAA3E51F30B2}" type="slidenum">
              <a:t>14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942F6-FBBF-4A1A-9E02-1C697BC3C4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568B3-D374-4F7A-9D73-91BA78CCD1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4C192-1FCD-4915-8B2D-31AFB2BF2DD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15E1E97-7729-4B39-94F1-5A8CE29230A1}" type="slidenum">
              <a:t>24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FA620-6D36-467D-8F87-4E34BF5DDA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922F6-9A1B-40C8-9190-F3763DE64E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3C7D8-36BC-4C7A-B6FC-1145DA6AD9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C376F8-8339-46EE-9A27-2616B10376EC}" type="slidenum">
              <a:t>25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560D0E-AFB0-455F-9201-70E3E88365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97004C-FD9B-4F14-BD98-3E7857A293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F2787-C112-4D33-87EF-58ADA5FA07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E95DBD6-FF40-4240-8403-5A95D409E944}" type="slidenum">
              <a:t>26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B8418-367E-4A70-8FDC-74DD138B87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ECC008-0D2B-4015-B849-708FAAB804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8F110-3001-4977-ABC1-B966D4B137D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8F48C19-1807-4745-A976-A81F21B7B88A}" type="slidenum">
              <a:t>27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FD600-C2C6-469F-98CF-EC53464BBEC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009A32-ABFA-4C3C-A983-971FA9F240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F14F-AF96-4A24-B6D8-B3C44F3E6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AF87A-B9CD-4190-9201-E8E0C6EBC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E4333-B029-4CA6-B280-A1019BAF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8F755-BFB3-4355-9273-1A24BE21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87F76-D686-4854-B2AB-1EFB15C9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7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1864-32AC-4792-BB30-3DF2D0A7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41778-3D76-43C2-A65D-35B72960B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BFEE9-7758-4B22-92B2-6DB5A49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7B51-E70F-47BB-9F3D-29E7FF63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61AA6-B66D-4029-9109-18F07F486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81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E0E7D-0BB2-49DE-97F0-CF6AA2774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3C323-1481-427F-A451-10677FCF0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9DA47-9B64-4D62-B202-D19F9A23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AE48C-B84E-4542-A98F-82074951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0F1D6-DCEB-42C6-B172-AA0367AD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7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635C-775B-46CE-8EBD-51811645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DEA9-E087-44DA-B63E-3F34335B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EBB2-1390-45F7-B64F-711119F8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D786E-F934-4E23-9AFC-56972982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808BC-A5E3-4E9A-B943-E5F7C063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401E-64F0-4E02-B372-49D7416D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48835-0F3C-4551-85ED-AC69EE0BE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CE417-DDFC-4FA5-A99E-AABE8DC0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2F2D-CE55-464E-B5D1-6C8F7AAA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46FA8-71E4-4783-9387-891ECBBB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5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87EE-DE0E-44CD-BCE8-BAAEF6FB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40DC5-1C7A-4526-AAEC-F536167A7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F2F1B-EFD1-4D1A-991E-7A7965785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3FF24-03CD-4ED8-A879-6252EA87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85B2-A4F7-4F3F-A4B1-E9FEACCC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29191-9B6B-451C-8C9F-9D56FAA2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6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C800-1DE4-4A38-83A4-AB03E784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DD135-991D-4778-B44B-87052B6C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7C073-5474-440D-8C41-377C07198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1E7E-CADC-455F-82C0-792386F16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8F506-8C64-4EAA-863E-D20CA3B73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6300D-FC0F-4464-B393-2C81BD7F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88CA3D-987D-4A0B-BA5F-E0089DCD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F24A0-C4F6-4F7E-82E5-E8310726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0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5204-0095-4566-B13D-BB56D79D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BEE46-0284-476C-8CA1-CF9B4851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D4AA9-199D-4F53-8D5B-F7982EC3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59B95-A274-4368-AF80-C0C775F3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2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D20EA-5E13-4233-A862-F5BCDADA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ACD3B-55A8-4C8E-B3BF-B035F54F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7E89-C5A3-4F0E-A0DF-23E72994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CE301-781A-491E-BC7D-396712D6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260C-0179-4C9E-8FEB-9E28CA6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5DF00-1FBD-4741-82F2-B17279300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11A1E-B7C1-48E6-BBDA-ED09ED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13F2A-141F-4BC3-ADCB-B9845336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AB97D-6C4B-4F5E-91BF-05EEC6A5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6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A09-D41B-4920-95E8-D1D180B0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F7465-8095-4BBD-98F5-A8C089277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DCDA4-0869-445F-8C50-E55295A28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50437-F9DE-4D2B-9EDD-333335AE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025D9-FFB8-4886-ADFE-ECB2F881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8A34B-D728-429E-B2B0-A892B66B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35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09870-BF04-4CBB-9DCD-7749EE85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930B7-0358-4BB5-9306-C6BAB9565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17F3B-6798-4FE8-BAC3-EA7D24D4D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1C065-2D8E-4C89-A9DA-DEAB7E6BC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508C-D2C4-4928-BF3A-C76E4790B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3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los.castelbranco@gmail.com" TargetMode="External"/><Relationship Id="rId2" Type="http://schemas.openxmlformats.org/officeDocument/2006/relationships/hyperlink" Target="mailto:cnbranco@iseg.ulisboa.p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4F0B-0387-4105-BBC2-C12053F57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520" y="156604"/>
            <a:ext cx="11609294" cy="4392706"/>
          </a:xfrm>
        </p:spPr>
        <p:txBody>
          <a:bodyPr anchor="t">
            <a:normAutofit/>
          </a:bodyPr>
          <a:lstStyle/>
          <a:p>
            <a:br>
              <a:rPr lang="en-GB" sz="3600" dirty="0">
                <a:latin typeface="Arial Narrow" panose="020B0606020202030204" pitchFamily="34" charset="0"/>
              </a:rPr>
            </a:b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Economia do Desenvolvimento</a:t>
            </a:r>
            <a:b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b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Finanças e </a:t>
            </a:r>
            <a:r>
              <a:rPr kumimoji="0" lang="pt-PT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Financeirização</a:t>
            </a:r>
            <a:b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b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Carlos Nuno Castel-Branco</a:t>
            </a:r>
            <a:b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Professor Catedrático Convidado</a:t>
            </a:r>
            <a:b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hlinkClick r:id="rId2"/>
              </a:rPr>
              <a:t>cnbranco@iseg.ulisboa.pt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|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hlinkClick r:id="rId3"/>
              </a:rPr>
              <a:t>carlos.castelbranco@gmail.com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b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b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lang="pt-PT" sz="2400" dirty="0">
                <a:solidFill>
                  <a:prstClr val="black"/>
                </a:solidFill>
                <a:latin typeface="Arial Narrow" panose="020B0606020202030204" pitchFamily="34" charset="0"/>
              </a:rPr>
              <a:t>04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-11-2023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07DA6-09E0-4421-A708-8FFFF0F4E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941" y="5611906"/>
            <a:ext cx="11609294" cy="891988"/>
          </a:xfrm>
        </p:spPr>
        <p:txBody>
          <a:bodyPr>
            <a:normAutofit/>
          </a:bodyPr>
          <a:lstStyle/>
          <a:p>
            <a:r>
              <a:rPr lang="pt-PT" dirty="0">
                <a:latin typeface="Arial Narrow" panose="020B0606020202030204" pitchFamily="34" charset="0"/>
              </a:rPr>
              <a:t>Licenciatura em Economia</a:t>
            </a:r>
          </a:p>
        </p:txBody>
      </p:sp>
      <p:pic>
        <p:nvPicPr>
          <p:cNvPr id="1026" name="Picture 2" descr="Image result for iseg">
            <a:extLst>
              <a:ext uri="{FF2B5EF4-FFF2-40B4-BE49-F238E27FC236}">
                <a16:creationId xmlns:a16="http://schemas.microsoft.com/office/drawing/2014/main" id="{A6D8A209-4650-4757-9BD1-D66274CB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2" y="244571"/>
            <a:ext cx="1464602" cy="7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A introdução da noção de capital fictício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994E0F-C711-4B94-8981-79E18D3A99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6187" y="1004048"/>
                <a:ext cx="11793071" cy="5616388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</a:pPr>
                <a:r>
                  <a:rPr lang="pt-PT" sz="2800" dirty="0">
                    <a:latin typeface="Arial Narrow" panose="020B0606020202030204" pitchFamily="34" charset="0"/>
                  </a:rPr>
                  <a:t>Imaginemos que  capitalistas usam parte do dinheiro emprestado pelos bancos ou obtido dos seus lucros, D, para comprar títulos financeiros, T, em vez de meios de produção, MP, e força de trabalho, FT</a:t>
                </a:r>
                <a:endParaRPr lang="pt-PT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pt-PT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pt-PT" sz="27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𝑭𝑻</m:t>
                        </m:r>
                      </m:sub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𝑴𝑷</m:t>
                        </m:r>
                      </m:sup>
                    </m:sSubSup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pt-PT" sz="2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</m:e>
                    </m:d>
                    <m:r>
                      <a:rPr lang="pt-PT" sz="27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(…)→</m:t>
                    </m:r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pt-PT" sz="27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pt-PT" sz="27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pt-PT" sz="27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pt-PT" sz="27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→(…</m:t>
                    </m:r>
                    <m:r>
                      <a:rPr lang="pt-PT" sz="2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  <m:r>
                      <a:rPr lang="pt-PT" sz="2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…)→</m:t>
                    </m:r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pt-PT" sz="27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pt-PT" sz="2700" b="1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7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𝑣𝑎𝑙𝑜𝑟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𝑎𝑑𝑖𝑐𝑖𝑜𝑛𝑎𝑑𝑜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𝑝𝑒𝑙𝑜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𝑡𝑟𝑎𝑏𝑎𝑙h𝑜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𝑣𝑖𝑣𝑜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𝑎𝑐𝑖𝑚𝑎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𝑠𝑒𝑢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𝑐𝑢𝑠𝑡𝑜</m:t>
                    </m:r>
                  </m:oMath>
                </a14:m>
                <a:endParaRPr lang="pt-PT" sz="2700" b="0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7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𝑟𝑒𝑎𝑙𝑖𝑧𝑎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çã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𝑙𝑢𝑐𝑟𝑜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𝑒𝑚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𝑓𝑜𝑟𝑚𝑎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𝑓𝑖𝑛𝑎𝑛𝑐𝑒𝑖𝑟𝑎</m:t>
                    </m:r>
                  </m:oMath>
                </a14:m>
                <a:endParaRPr lang="pt-PT" sz="27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𝑟𝑒𝑝𝑎𝑟𝑡𝑖𝑑𝑜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𝑙𝑢𝑐𝑟𝑜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𝑐𝑜𝑚𝑒𝑟𝑐𝑖𝑎𝑙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𝑖𝑛𝑑𝑢𝑠𝑡𝑟𝑖𝑎𝑙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𝑟𝑒𝑛𝑑𝑎𝑠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𝑗𝑢𝑟𝑜𝑠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Mas,…</a:t>
                </a: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b="1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7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7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pt-PT" sz="2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𝑡𝑢𝑙𝑜𝑠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𝑓𝑖𝑛𝑎𝑛𝑐𝑒𝑖𝑟𝑜𝑠</m:t>
                        </m:r>
                      </m:e>
                    </m:d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𝑟𝑒𝑓𝑙𝑒𝑐𝑡𝑒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𝑎𝑝𝑒𝑛𝑎𝑠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𝑟𝑒𝑝𝑎𝑟𝑡𝑖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çã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𝑑𝑎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𝑚𝑎𝑖𝑠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𝑣𝑎𝑙𝑖𝑎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𝑒𝑛𝑡𝑟𝑒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𝑐𝑎𝑝𝑖𝑡𝑎𝑖𝑠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pt-PT" sz="27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b="0" dirty="0"/>
                  <a:t>	</a:t>
                </a:r>
                <a14:m>
                  <m:oMath xmlns:m="http://schemas.openxmlformats.org/officeDocument/2006/math"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ã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é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𝑚𝑎𝑖𝑠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𝑚𝑎𝑖𝑠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𝑣𝑎𝑙𝑖𝑎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pt-PT" sz="27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b="0" dirty="0"/>
                  <a:t>	</a:t>
                </a:r>
                <a14:m>
                  <m:oMath xmlns:m="http://schemas.openxmlformats.org/officeDocument/2006/math"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𝑄𝑢𝑎𝑛𝑡𝑜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𝑚𝑎𝑖𝑜𝑟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𝑚𝑒𝑛𝑜𝑟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𝑠𝑒𝑟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á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𝑝𝑟𝑜𝑝𝑜𝑟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çã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𝑠𝑒𝑟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𝑢𝑠𝑎𝑑𝑎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𝑒𝑚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𝑚𝑒𝑖𝑜𝑠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𝑝𝑟𝑜𝑑𝑢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çã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endParaRPr lang="pt-PT" sz="27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b="0" dirty="0"/>
                  <a:t>	</a:t>
                </a:r>
                <a14:m>
                  <m:oMath xmlns:m="http://schemas.openxmlformats.org/officeDocument/2006/math"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ç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𝑡𝑟𝑎𝑏𝑎𝑙h𝑜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𝑚𝑒𝑛𝑜𝑟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𝑠𝑒𝑟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á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𝑝𝑒𝑠𝑜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t-PT" sz="27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𝑒𝑚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′.</m:t>
                    </m:r>
                  </m:oMath>
                </a14:m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Logo, o tamanho e a natureza de D’ passam a ser determinados por M’ e por T’, pela sua conversão em dinheiro, e pela repartição e rentabilidade relativas do lucro entre diferentes formas de capital.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994E0F-C711-4B94-8981-79E18D3A99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187" y="1004048"/>
                <a:ext cx="11793071" cy="5616388"/>
              </a:xfrm>
              <a:blipFill>
                <a:blip r:embed="rId2"/>
                <a:stretch>
                  <a:fillRect l="-517" t="-977" r="-7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795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08C7-D89C-47E2-99CA-35F69512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125506"/>
            <a:ext cx="11694459" cy="663388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Circuito de acumulação de capital com e sem capital fictício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61C6F-E427-429C-BD8E-388D7FE09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941" y="977434"/>
            <a:ext cx="5847229" cy="823912"/>
          </a:xfrm>
        </p:spPr>
        <p:txBody>
          <a:bodyPr anchor="t"/>
          <a:lstStyle/>
          <a:p>
            <a:r>
              <a:rPr lang="en-GB" dirty="0" err="1">
                <a:latin typeface="Arial Narrow" panose="020B0606020202030204" pitchFamily="34" charset="0"/>
              </a:rPr>
              <a:t>Circuito</a:t>
            </a:r>
            <a:r>
              <a:rPr lang="en-GB" dirty="0">
                <a:latin typeface="Arial Narrow" panose="020B0606020202030204" pitchFamily="34" charset="0"/>
              </a:rPr>
              <a:t> de </a:t>
            </a:r>
            <a:r>
              <a:rPr lang="en-GB" dirty="0" err="1">
                <a:latin typeface="Arial Narrow" panose="020B0606020202030204" pitchFamily="34" charset="0"/>
              </a:rPr>
              <a:t>acumulação</a:t>
            </a:r>
            <a:r>
              <a:rPr lang="en-GB" dirty="0">
                <a:latin typeface="Arial Narrow" panose="020B0606020202030204" pitchFamily="34" charset="0"/>
              </a:rPr>
              <a:t> do capital industrial </a:t>
            </a:r>
            <a:r>
              <a:rPr lang="en-GB" dirty="0" err="1">
                <a:latin typeface="Arial Narrow" panose="020B0606020202030204" pitchFamily="34" charset="0"/>
              </a:rPr>
              <a:t>sem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especula</a:t>
            </a:r>
            <a:r>
              <a:rPr lang="pt-PT" dirty="0" err="1">
                <a:latin typeface="Arial Narrow" panose="020B0606020202030204" pitchFamily="34" charset="0"/>
              </a:rPr>
              <a:t>ção</a:t>
            </a:r>
            <a:r>
              <a:rPr lang="pt-PT" dirty="0">
                <a:latin typeface="Arial Narrow" panose="020B0606020202030204" pitchFamily="34" charset="0"/>
              </a:rPr>
              <a:t> financeira</a:t>
            </a:r>
            <a:endParaRPr lang="en-GB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010ABB4-D393-42A0-B86C-ADA9728AFB6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291166" y="1949824"/>
                <a:ext cx="5728635" cy="4679575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pt-PT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pt-PT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𝑀𝑃</m:t>
                        </m:r>
                      </m:sub>
                      <m:sup>
                        <m:r>
                          <a:rPr lang="pt-PT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𝐹𝑇</m:t>
                        </m:r>
                      </m:sup>
                    </m:sSubSup>
                    <m:r>
                      <a:rPr lang="pt-PT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latin typeface="Arial Narrow" panose="020B0606020202030204" pitchFamily="34" charset="0"/>
                  </a:rPr>
                  <a:t>pp→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pt-PT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r>
                  <a:rPr lang="en-GB" dirty="0">
                    <a:latin typeface="Arial Narrow" panose="020B0606020202030204" pitchFamily="34" charset="0"/>
                  </a:rPr>
                  <a:t>D’ = D + </a:t>
                </a:r>
                <a:r>
                  <a:rPr lang="en-GB" dirty="0" err="1">
                    <a:latin typeface="Arial Narrow" panose="020B0606020202030204" pitchFamily="34" charset="0"/>
                  </a:rPr>
                  <a:t>Valor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excedentário</a:t>
                </a:r>
                <a:endParaRPr lang="en-GB" dirty="0">
                  <a:latin typeface="Arial Narrow" panose="020B0606020202030204" pitchFamily="34" charset="0"/>
                </a:endParaRPr>
              </a:p>
              <a:p>
                <a:r>
                  <a:rPr lang="en-GB" dirty="0">
                    <a:latin typeface="Arial Narrow" panose="020B0606020202030204" pitchFamily="34" charset="0"/>
                  </a:rPr>
                  <a:t>D’ é a </a:t>
                </a:r>
                <a:r>
                  <a:rPr lang="en-GB" dirty="0" err="1">
                    <a:latin typeface="Arial Narrow" panose="020B0606020202030204" pitchFamily="34" charset="0"/>
                  </a:rPr>
                  <a:t>realização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financeira</a:t>
                </a:r>
                <a:r>
                  <a:rPr lang="en-GB" dirty="0">
                    <a:latin typeface="Arial Narrow" panose="020B0606020202030204" pitchFamily="34" charset="0"/>
                  </a:rPr>
                  <a:t> de M’</a:t>
                </a:r>
              </a:p>
              <a:p>
                <a:r>
                  <a:rPr lang="en-GB" dirty="0">
                    <a:latin typeface="Arial Narrow" panose="020B0606020202030204" pitchFamily="34" charset="0"/>
                  </a:rPr>
                  <a:t>D’ &gt; D e a </a:t>
                </a:r>
                <a:r>
                  <a:rPr lang="en-GB" dirty="0" err="1">
                    <a:latin typeface="Arial Narrow" panose="020B0606020202030204" pitchFamily="34" charset="0"/>
                  </a:rPr>
                  <a:t>diferen</a:t>
                </a:r>
                <a:r>
                  <a:rPr lang="pt-PT" dirty="0" err="1">
                    <a:latin typeface="Arial Narrow" panose="020B0606020202030204" pitchFamily="34" charset="0"/>
                  </a:rPr>
                  <a:t>ça</a:t>
                </a:r>
                <a:r>
                  <a:rPr lang="pt-PT" dirty="0">
                    <a:latin typeface="Arial Narrow" panose="020B0606020202030204" pitchFamily="34" charset="0"/>
                  </a:rPr>
                  <a:t> é </a:t>
                </a:r>
                <a:r>
                  <a:rPr lang="pt-PT" dirty="0" err="1">
                    <a:latin typeface="Arial Narrow" panose="020B0606020202030204" pitchFamily="34" charset="0"/>
                  </a:rPr>
                  <a:t>toalmente</a:t>
                </a:r>
                <a:r>
                  <a:rPr lang="pt-PT" dirty="0">
                    <a:latin typeface="Arial Narrow" panose="020B0606020202030204" pitchFamily="34" charset="0"/>
                  </a:rPr>
                  <a:t> proveniente da esfera de produção por valor excedentário gerado pelo trabalho vivo</a:t>
                </a:r>
              </a:p>
              <a:p>
                <a:r>
                  <a:rPr lang="en-GB" dirty="0" err="1">
                    <a:latin typeface="Arial Narrow" panose="020B0606020202030204" pitchFamily="34" charset="0"/>
                  </a:rPr>
                  <a:t>Valor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excedentário</a:t>
                </a:r>
                <a:r>
                  <a:rPr lang="en-GB" dirty="0">
                    <a:latin typeface="Arial Narrow" panose="020B0606020202030204" pitchFamily="34" charset="0"/>
                  </a:rPr>
                  <a:t> = </a:t>
                </a:r>
                <a:r>
                  <a:rPr lang="en-GB" dirty="0" err="1">
                    <a:latin typeface="Arial Narrow" panose="020B0606020202030204" pitchFamily="34" charset="0"/>
                  </a:rPr>
                  <a:t>Valor</a:t>
                </a:r>
                <a:r>
                  <a:rPr lang="en-GB" dirty="0">
                    <a:latin typeface="Arial Narrow" panose="020B0606020202030204" pitchFamily="34" charset="0"/>
                  </a:rPr>
                  <a:t> total do </a:t>
                </a:r>
                <a:r>
                  <a:rPr lang="en-GB" dirty="0" err="1">
                    <a:latin typeface="Arial Narrow" panose="020B0606020202030204" pitchFamily="34" charset="0"/>
                  </a:rPr>
                  <a:t>trabalho</a:t>
                </a:r>
                <a:r>
                  <a:rPr lang="en-GB" dirty="0">
                    <a:latin typeface="Arial Narrow" panose="020B0606020202030204" pitchFamily="34" charset="0"/>
                  </a:rPr>
                  <a:t> vivo – o </a:t>
                </a:r>
                <a:r>
                  <a:rPr lang="en-GB" dirty="0" err="1">
                    <a:latin typeface="Arial Narrow" panose="020B0606020202030204" pitchFamily="34" charset="0"/>
                  </a:rPr>
                  <a:t>custo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médio</a:t>
                </a:r>
                <a:r>
                  <a:rPr lang="en-GB" dirty="0">
                    <a:latin typeface="Arial Narrow" panose="020B0606020202030204" pitchFamily="34" charset="0"/>
                  </a:rPr>
                  <a:t> de </a:t>
                </a:r>
                <a:r>
                  <a:rPr lang="en-GB" dirty="0" err="1">
                    <a:latin typeface="Arial Narrow" panose="020B0606020202030204" pitchFamily="34" charset="0"/>
                  </a:rPr>
                  <a:t>reprodução</a:t>
                </a:r>
                <a:r>
                  <a:rPr lang="en-GB" dirty="0">
                    <a:latin typeface="Arial Narrow" panose="020B0606020202030204" pitchFamily="34" charset="0"/>
                  </a:rPr>
                  <a:t> social da </a:t>
                </a:r>
                <a:r>
                  <a:rPr lang="en-GB" dirty="0" err="1">
                    <a:latin typeface="Arial Narrow" panose="020B0606020202030204" pitchFamily="34" charset="0"/>
                  </a:rPr>
                  <a:t>força</a:t>
                </a:r>
                <a:r>
                  <a:rPr lang="en-GB" dirty="0">
                    <a:latin typeface="Arial Narrow" panose="020B0606020202030204" pitchFamily="34" charset="0"/>
                  </a:rPr>
                  <a:t> de </a:t>
                </a:r>
                <a:r>
                  <a:rPr lang="en-GB" dirty="0" err="1">
                    <a:latin typeface="Arial Narrow" panose="020B0606020202030204" pitchFamily="34" charset="0"/>
                  </a:rPr>
                  <a:t>trabalho</a:t>
                </a:r>
                <a:endParaRPr lang="en-GB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010ABB4-D393-42A0-B86C-ADA9728AF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91166" y="1949824"/>
                <a:ext cx="5728635" cy="4679575"/>
              </a:xfrm>
              <a:blipFill>
                <a:blip r:embed="rId2"/>
                <a:stretch>
                  <a:fillRect l="-1915" t="-3129" r="-3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6273F8-D51F-41F5-80FC-C4EA5E7BB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977434"/>
            <a:ext cx="5867400" cy="823912"/>
          </a:xfrm>
        </p:spPr>
        <p:txBody>
          <a:bodyPr anchor="t"/>
          <a:lstStyle/>
          <a:p>
            <a:r>
              <a:rPr lang="pt-PT" dirty="0">
                <a:latin typeface="Arial Narrow" panose="020B0606020202030204" pitchFamily="34" charset="0"/>
              </a:rPr>
              <a:t>Circuito de acumulação do capital com especulação financeira</a:t>
            </a:r>
            <a:endParaRPr lang="en-GB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FFEA9F-31CD-4139-9536-67B15E03E6FB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1949824"/>
                <a:ext cx="5791200" cy="4239839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𝑀𝑃</m:t>
                            </m:r>
                          </m:sub>
                          <m:sup>
                            <m: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𝐹𝑇</m:t>
                            </m:r>
                          </m:sup>
                        </m:sSubSup>
                        <m:r>
                          <a:rPr lang="pt-PT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𝑝𝑝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𝑝𝑒𝑓𝑖𝑛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′−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𝑑𝑓𝑖𝑛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ctrlPr>
                              <a:rPr lang="pt-P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t-P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′−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pt-P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P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𝑑𝑓𝑖𝑛</m:t>
                            </m:r>
                          </m:e>
                        </m:d>
                      </m:sup>
                    </m:sSup>
                  </m:oMath>
                </a14:m>
                <a:endParaRPr lang="pt-PT" b="0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r>
                  <a:rPr lang="en-GB" dirty="0">
                    <a:latin typeface="Arial Narrow" panose="020B0606020202030204" pitchFamily="34" charset="0"/>
                  </a:rPr>
                  <a:t>D’ = D + </a:t>
                </a:r>
                <a:r>
                  <a:rPr lang="en-GB" dirty="0" err="1">
                    <a:latin typeface="Arial Narrow" panose="020B0606020202030204" pitchFamily="34" charset="0"/>
                  </a:rPr>
                  <a:t>valor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excedentário</a:t>
                </a:r>
                <a:r>
                  <a:rPr lang="en-GB" dirty="0">
                    <a:latin typeface="Arial Narrow" panose="020B0606020202030204" pitchFamily="34" charset="0"/>
                  </a:rPr>
                  <a:t> + </a:t>
                </a:r>
                <a:r>
                  <a:rPr lang="en-GB" dirty="0" err="1">
                    <a:latin typeface="Arial Narrow" panose="020B0606020202030204" pitchFamily="34" charset="0"/>
                  </a:rPr>
                  <a:t>dfin</a:t>
                </a:r>
                <a:endParaRPr lang="en-GB" dirty="0">
                  <a:latin typeface="Arial Narrow" panose="020B0606020202030204" pitchFamily="34" charset="0"/>
                </a:endParaRPr>
              </a:p>
              <a:p>
                <a:r>
                  <a:rPr lang="en-GB" dirty="0" err="1">
                    <a:latin typeface="Arial Narrow" panose="020B0606020202030204" pitchFamily="34" charset="0"/>
                  </a:rPr>
                  <a:t>Quanto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maior</a:t>
                </a:r>
                <a:r>
                  <a:rPr lang="en-GB" dirty="0">
                    <a:latin typeface="Arial Narrow" panose="020B0606020202030204" pitchFamily="34" charset="0"/>
                  </a:rPr>
                  <a:t> for a % </a:t>
                </a:r>
                <a:r>
                  <a:rPr lang="en-GB" dirty="0" err="1">
                    <a:latin typeface="Arial Narrow" panose="020B0606020202030204" pitchFamily="34" charset="0"/>
                  </a:rPr>
                  <a:t>gasta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em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Tf</a:t>
                </a:r>
                <a:r>
                  <a:rPr lang="en-GB" dirty="0">
                    <a:latin typeface="Arial Narrow" panose="020B0606020202030204" pitchFamily="34" charset="0"/>
                  </a:rPr>
                  <a:t>, </a:t>
                </a:r>
                <a:r>
                  <a:rPr lang="en-GB" dirty="0" err="1">
                    <a:latin typeface="Arial Narrow" panose="020B0606020202030204" pitchFamily="34" charset="0"/>
                  </a:rPr>
                  <a:t>maior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será</a:t>
                </a:r>
                <a:r>
                  <a:rPr lang="en-GB" dirty="0">
                    <a:latin typeface="Arial Narrow" panose="020B0606020202030204" pitchFamily="34" charset="0"/>
                  </a:rPr>
                  <a:t> a </a:t>
                </a:r>
                <a:r>
                  <a:rPr lang="en-GB" dirty="0" err="1">
                    <a:latin typeface="Arial Narrow" panose="020B0606020202030204" pitchFamily="34" charset="0"/>
                  </a:rPr>
                  <a:t>proporção</a:t>
                </a:r>
                <a:r>
                  <a:rPr lang="en-GB" dirty="0">
                    <a:latin typeface="Arial Narrow" panose="020B0606020202030204" pitchFamily="34" charset="0"/>
                  </a:rPr>
                  <a:t> do </a:t>
                </a:r>
                <a:r>
                  <a:rPr lang="en-GB" dirty="0" err="1">
                    <a:latin typeface="Arial Narrow" panose="020B0606020202030204" pitchFamily="34" charset="0"/>
                  </a:rPr>
                  <a:t>rendimento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proveniente</a:t>
                </a:r>
                <a:r>
                  <a:rPr lang="en-GB" dirty="0">
                    <a:latin typeface="Arial Narrow" panose="020B0606020202030204" pitchFamily="34" charset="0"/>
                  </a:rPr>
                  <a:t> de </a:t>
                </a:r>
                <a:r>
                  <a:rPr lang="en-GB" dirty="0" err="1">
                    <a:latin typeface="Arial Narrow" panose="020B0606020202030204" pitchFamily="34" charset="0"/>
                  </a:rPr>
                  <a:t>dfin</a:t>
                </a:r>
                <a:r>
                  <a:rPr lang="en-GB" dirty="0">
                    <a:latin typeface="Arial Narrow" panose="020B0606020202030204" pitchFamily="34" charset="0"/>
                  </a:rPr>
                  <a:t> e </a:t>
                </a:r>
                <a:r>
                  <a:rPr lang="en-GB" dirty="0" err="1">
                    <a:latin typeface="Arial Narrow" panose="020B0606020202030204" pitchFamily="34" charset="0"/>
                  </a:rPr>
                  <a:t>menor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será</a:t>
                </a:r>
                <a:r>
                  <a:rPr lang="en-GB" dirty="0">
                    <a:latin typeface="Arial Narrow" panose="020B0606020202030204" pitchFamily="34" charset="0"/>
                  </a:rPr>
                  <a:t> a que </a:t>
                </a:r>
                <a:r>
                  <a:rPr lang="en-GB" dirty="0" err="1">
                    <a:latin typeface="Arial Narrow" panose="020B0606020202030204" pitchFamily="34" charset="0"/>
                  </a:rPr>
                  <a:t>vem</a:t>
                </a:r>
                <a:r>
                  <a:rPr lang="en-GB" dirty="0">
                    <a:latin typeface="Arial Narrow" panose="020B0606020202030204" pitchFamily="34" charset="0"/>
                  </a:rPr>
                  <a:t> do </a:t>
                </a:r>
                <a:r>
                  <a:rPr lang="en-GB" dirty="0" err="1">
                    <a:latin typeface="Arial Narrow" panose="020B0606020202030204" pitchFamily="34" charset="0"/>
                  </a:rPr>
                  <a:t>processo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produtivo</a:t>
                </a:r>
                <a:endParaRPr lang="en-GB" dirty="0">
                  <a:latin typeface="Arial Narrow" panose="020B0606020202030204" pitchFamily="34" charset="0"/>
                </a:endParaRPr>
              </a:p>
              <a:p>
                <a:r>
                  <a:rPr lang="en-GB" dirty="0" err="1">
                    <a:latin typeface="Arial Narrow" panose="020B0606020202030204" pitchFamily="34" charset="0"/>
                  </a:rPr>
                  <a:t>Menos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emprego</a:t>
                </a:r>
                <a:r>
                  <a:rPr lang="en-GB" dirty="0">
                    <a:latin typeface="Arial Narrow" panose="020B0606020202030204" pitchFamily="34" charset="0"/>
                  </a:rPr>
                  <a:t>, </a:t>
                </a:r>
                <a:r>
                  <a:rPr lang="en-GB" dirty="0" err="1">
                    <a:latin typeface="Arial Narrow" panose="020B0606020202030204" pitchFamily="34" charset="0"/>
                  </a:rPr>
                  <a:t>salários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mais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baixos</a:t>
                </a:r>
                <a:r>
                  <a:rPr lang="en-GB" dirty="0">
                    <a:latin typeface="Arial Narrow" panose="020B0606020202030204" pitchFamily="34" charset="0"/>
                  </a:rPr>
                  <a:t>, </a:t>
                </a:r>
                <a:r>
                  <a:rPr lang="en-GB" dirty="0" err="1">
                    <a:latin typeface="Arial Narrow" panose="020B0606020202030204" pitchFamily="34" charset="0"/>
                  </a:rPr>
                  <a:t>menos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investimento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produtivo</a:t>
                </a:r>
                <a:r>
                  <a:rPr lang="en-GB" dirty="0">
                    <a:latin typeface="Arial Narrow" panose="020B0606020202030204" pitchFamily="34" charset="0"/>
                  </a:rPr>
                  <a:t>, mas,….., </a:t>
                </a:r>
                <a:r>
                  <a:rPr lang="en-GB" dirty="0" err="1">
                    <a:latin typeface="Arial Narrow" panose="020B0606020202030204" pitchFamily="34" charset="0"/>
                  </a:rPr>
                  <a:t>mais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lucros</a:t>
                </a:r>
                <a:endParaRPr lang="en-GB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FFEA9F-31CD-4139-9536-67B15E03E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1949824"/>
                <a:ext cx="5791200" cy="4239839"/>
              </a:xfrm>
              <a:blipFill>
                <a:blip r:embed="rId3"/>
                <a:stretch>
                  <a:fillRect l="-1895" r="-421" b="-5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146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048872"/>
            <a:ext cx="11664044" cy="55602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“O sistema bancário foi criado em iniquidade e nasceu em pecado. Por isso os banqueiros possuem e controlam a Terra [toda a riqueza]. Tirem-lhes isso [a Terra], mas deixem-lhes o poder de criar dinheiro, e, com o movimento simples e subtil de uma caneta e uma assinatura, eles vão criar depósitos suficientes para comprarem a Terra de novo. No entanto, tirem-lhes o poder de criar dinheiro e todas as grandes fortunas, como a minha, irão desaparecer, e devem desaparecer, porque esse seria um mundo mais feliz e melhor para viver. Mas se desejam continuar a ser escravos de banqueiros e a pagar o preço da vossa escravidão, deixem-nos continuar a criar dinheiro.” (Sir Josiah Stamp,  citado em Fine, 2013:59)</a:t>
            </a:r>
          </a:p>
        </p:txBody>
      </p:sp>
    </p:spTree>
    <p:extLst>
      <p:ext uri="{BB962C8B-B14F-4D97-AF65-F5344CB8AC3E}">
        <p14:creationId xmlns:p14="http://schemas.microsoft.com/office/powerpoint/2010/main" val="4115054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0387-6BB7-4AFC-A407-7C0638D3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60256"/>
            <a:ext cx="11682714" cy="65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7FE8-67B9-4F7A-A2F7-ABDD5D3A91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280" y="-71280"/>
            <a:ext cx="10515240" cy="1325160"/>
          </a:xfrm>
        </p:spPr>
        <p:txBody>
          <a:bodyPr/>
          <a:lstStyle/>
          <a:p>
            <a:pPr lvl="0"/>
            <a:r>
              <a:rPr lang="en-US" sz="3600" b="1"/>
              <a:t>US: a case of unequal division of the results of labour?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7059F-2E51-45FF-A860-D4E7805B18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28BD6-2A0C-4FB6-AD5A-0418E7DF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152000"/>
            <a:ext cx="11958120" cy="5705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420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7946-92F8-433A-ACDE-61657F99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136689"/>
            <a:ext cx="11816499" cy="65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802B-87E4-4D9C-9D4D-2CDF7DA9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27262"/>
            <a:ext cx="11682714" cy="67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C049E-2B6C-418C-9B11-57431698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367645"/>
            <a:ext cx="11759183" cy="64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30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83028-4B00-40BD-A5C2-44514201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188536"/>
            <a:ext cx="11745042" cy="6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91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188537"/>
            <a:ext cx="11696218" cy="405352"/>
          </a:xfrm>
        </p:spPr>
        <p:txBody>
          <a:bodyPr>
            <a:normAutofit fontScale="90000"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406F50-3850-4B92-9CDE-C22C670AE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43" y="188537"/>
            <a:ext cx="11696218" cy="659404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04BC8A-C4B3-4EBA-9EEB-D06E2A481967}"/>
              </a:ext>
            </a:extLst>
          </p:cNvPr>
          <p:cNvCxnSpPr/>
          <p:nvPr/>
        </p:nvCxnSpPr>
        <p:spPr>
          <a:xfrm>
            <a:off x="6308481" y="5029200"/>
            <a:ext cx="0" cy="7121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28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7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8D2E4-A47A-484A-ADC6-0C775321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300943"/>
            <a:ext cx="11696218" cy="63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63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408CECD-992A-4BE2-84D4-2A376F3FD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43" y="1308847"/>
            <a:ext cx="11784639" cy="49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3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A0C00E8-75CB-468F-A09D-024995351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43106"/>
            <a:ext cx="11664043" cy="51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95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E75A6D-121D-4CEC-B923-16EA8CA91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68" y="961534"/>
            <a:ext cx="11721708" cy="56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83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31AD-26BA-47EF-937D-9CD593086E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200" y="1300680"/>
            <a:ext cx="8229240" cy="2726280"/>
          </a:xfrm>
        </p:spPr>
        <p:txBody>
          <a:bodyPr vert="horz" lIns="0" tIns="0" rIns="0" bIns="0" rtlCol="0" anchor="ctr">
            <a:normAutofit/>
          </a:bodyPr>
          <a:lstStyle/>
          <a:p>
            <a:pPr lvl="0" algn="l"/>
            <a:r>
              <a:rPr lang="en-US" sz="3200"/>
              <a:t>Evidence</a:t>
            </a:r>
            <a:br>
              <a:rPr lang="en-US" sz="3200"/>
            </a:br>
            <a:r>
              <a:rPr lang="en-US" sz="3200"/>
              <a:t>from the</a:t>
            </a:r>
            <a:br>
              <a:rPr lang="en-US" sz="3200"/>
            </a:br>
            <a:r>
              <a:rPr lang="en-US" sz="3200" b="1">
                <a:solidFill>
                  <a:srgbClr val="004586"/>
                </a:solidFill>
              </a:rPr>
              <a:t>Oxfam</a:t>
            </a:r>
            <a:br>
              <a:rPr lang="en-US" sz="3200" b="1">
                <a:solidFill>
                  <a:srgbClr val="004586"/>
                </a:solidFill>
              </a:rPr>
            </a:br>
            <a:r>
              <a:rPr lang="en-US" sz="3200" b="1">
                <a:solidFill>
                  <a:srgbClr val="004586"/>
                </a:solidFill>
              </a:rPr>
              <a:t>2019</a:t>
            </a:r>
            <a:br>
              <a:rPr lang="en-US" sz="3200" b="1">
                <a:solidFill>
                  <a:srgbClr val="004586"/>
                </a:solidFill>
              </a:rPr>
            </a:br>
            <a:r>
              <a:rPr lang="en-US" sz="3200" b="1">
                <a:solidFill>
                  <a:srgbClr val="004586"/>
                </a:solidFill>
              </a:rPr>
              <a:t>World</a:t>
            </a:r>
            <a:br>
              <a:rPr lang="en-US" sz="3200" b="1">
                <a:solidFill>
                  <a:srgbClr val="004586"/>
                </a:solidFill>
              </a:rPr>
            </a:br>
            <a:r>
              <a:rPr lang="en-US" sz="3200" b="1">
                <a:solidFill>
                  <a:srgbClr val="004586"/>
                </a:solidFill>
              </a:rPr>
              <a:t>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4C9E9-C63C-474F-B0EC-56ADCEC4A31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10001" y="37440"/>
            <a:ext cx="6675119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12FED4-620F-41CB-9485-E5A33EEB08D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36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F024-A82E-4342-B45A-66F6438C23A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algn="l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7FEE1-7388-475D-84DB-30073AE842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54440" y="37440"/>
            <a:ext cx="753480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227D6-DC3D-44BF-9974-0B1DE12522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01440" y="274320"/>
            <a:ext cx="7772039" cy="1469520"/>
          </a:xfrm>
        </p:spPr>
        <p:txBody>
          <a:bodyPr vert="horz" lIns="0" tIns="0" rIns="0" bIns="0" rtlCol="0" anchor="ctr">
            <a:normAutofit/>
          </a:bodyPr>
          <a:lstStyle/>
          <a:p>
            <a:pPr lvl="0" algn="l"/>
            <a:r>
              <a:rPr lang="en-US" sz="3200"/>
              <a:t>Wealth of billionaires by region</a:t>
            </a:r>
          </a:p>
        </p:txBody>
      </p:sp>
      <p:graphicFrame>
        <p:nvGraphicFramePr>
          <p:cNvPr id="3" name="Chart Placeholder 2">
            <a:extLst>
              <a:ext uri="{FF2B5EF4-FFF2-40B4-BE49-F238E27FC236}">
                <a16:creationId xmlns:a16="http://schemas.microsoft.com/office/drawing/2014/main" id="{B9AFE78C-48FA-4E8B-85A8-AA14E0C9D1FA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981200" y="1604520"/>
          <a:ext cx="8229240" cy="452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D1BAEAE-4C9C-494C-97FE-17693976BA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9760" y="1604520"/>
            <a:ext cx="8595360" cy="50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50719-9F6D-40D5-BE94-CA32F9B3109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52472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7F085-964B-4FB9-B0D2-80A76C72EC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73001" y="274320"/>
            <a:ext cx="7772039" cy="1469520"/>
          </a:xfr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sz="4000" b="1">
                <a:solidFill>
                  <a:srgbClr val="004586"/>
                </a:solidFill>
              </a:rPr>
              <a:t>Number of billionaires by country (2020), Hurun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D869E-4A3D-4FF2-911D-675174C2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1480" y="2011680"/>
            <a:ext cx="914364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506505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Referências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860613"/>
            <a:ext cx="11703424" cy="56925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Akdal. 2016. Financialization: a review of three perspectives.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Bayliss, Fine, Robertson 2016. The Role of the State in Financialised Systems of Provision: Social compacting, Social Policy, and Privatisation;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Fine 2014. Financialization from a Marxist Perspective;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Fine 2010. Locating </a:t>
            </a:r>
            <a:r>
              <a:rPr lang="en-GB" dirty="0" err="1">
                <a:latin typeface="Arial Narrow" panose="020B0606020202030204" pitchFamily="34" charset="0"/>
              </a:rPr>
              <a:t>Financialisation</a:t>
            </a:r>
            <a:r>
              <a:rPr lang="en-GB" dirty="0">
                <a:latin typeface="Arial Narrow" panose="020B0606020202030204" pitchFamily="34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Fine, Ben &amp; Alfredo Saad-Filho (2016) Marx’s capital (</a:t>
            </a:r>
            <a:r>
              <a:rPr lang="en-GB" dirty="0" err="1">
                <a:latin typeface="Arial Narrow" panose="020B0606020202030204" pitchFamily="34" charset="0"/>
              </a:rPr>
              <a:t>sexta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edição</a:t>
            </a:r>
            <a:r>
              <a:rPr lang="en-GB" dirty="0"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Harvey, David (2015) Seventeen contradictions and the end of capitalism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Lysandrou 2016. The colonization of the future: An alternative view of financialization and its portents;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Marx, Karl</a:t>
            </a:r>
            <a:r>
              <a:rPr lang="pt-PT" dirty="0">
                <a:latin typeface="Arial Narrow" panose="020B0606020202030204" pitchFamily="34" charset="0"/>
              </a:rPr>
              <a:t>.</a:t>
            </a:r>
            <a:r>
              <a:rPr lang="en-GB" dirty="0">
                <a:latin typeface="Arial Narrow" panose="020B0606020202030204" pitchFamily="34" charset="0"/>
              </a:rPr>
              <a:t> Capital. Volume I, Volume III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 err="1">
                <a:latin typeface="Arial Narrow" panose="020B0606020202030204" pitchFamily="34" charset="0"/>
              </a:rPr>
              <a:t>Mavroudeas</a:t>
            </a:r>
            <a:r>
              <a:rPr lang="en-GB" dirty="0">
                <a:latin typeface="Arial Narrow" panose="020B0606020202030204" pitchFamily="34" charset="0"/>
              </a:rPr>
              <a:t> and </a:t>
            </a:r>
            <a:r>
              <a:rPr lang="en-GB" dirty="0" err="1">
                <a:latin typeface="Arial Narrow" panose="020B0606020202030204" pitchFamily="34" charset="0"/>
              </a:rPr>
              <a:t>Papadatos</a:t>
            </a:r>
            <a:r>
              <a:rPr lang="en-GB" dirty="0">
                <a:latin typeface="Arial Narrow" panose="020B0606020202030204" pitchFamily="34" charset="0"/>
              </a:rPr>
              <a:t> 2018. Is the Financialization Hypothesis a Theoretical Blind Alley?;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van </a:t>
            </a:r>
            <a:r>
              <a:rPr lang="en-GB" dirty="0" err="1">
                <a:latin typeface="Arial Narrow" panose="020B0606020202030204" pitchFamily="34" charset="0"/>
              </a:rPr>
              <a:t>Treek</a:t>
            </a:r>
            <a:r>
              <a:rPr lang="en-GB" dirty="0">
                <a:latin typeface="Arial Narrow" panose="020B0606020202030204" pitchFamily="34" charset="0"/>
              </a:rPr>
              <a:t> 2009. The political economy debate on ‘financialization’ – a macroeconomic perspective;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sz="2800" dirty="0" err="1">
                <a:latin typeface="Arial Narrow" panose="020B0606020202030204" pitchFamily="34" charset="0"/>
              </a:rPr>
              <a:t>Zarembka</a:t>
            </a:r>
            <a:r>
              <a:rPr lang="en-GB" sz="2800" dirty="0">
                <a:latin typeface="Arial Narrow" panose="020B0606020202030204" pitchFamily="34" charset="0"/>
              </a:rPr>
              <a:t>, Paul (2012) </a:t>
            </a:r>
            <a:r>
              <a:rPr lang="en-GB" sz="2800" i="1" dirty="0">
                <a:latin typeface="Arial Narrow" panose="020B0606020202030204" pitchFamily="34" charset="0"/>
              </a:rPr>
              <a:t>Accumulation of Capital. </a:t>
            </a:r>
            <a:r>
              <a:rPr lang="en-GB" sz="2800" dirty="0">
                <a:latin typeface="Arial Narrow" panose="020B0606020202030204" pitchFamily="34" charset="0"/>
              </a:rPr>
              <a:t>In Fine, Ben &amp; Alfredo Saad-Filho (eds.) The Elgar Companion to Marxist Economics. Edward Elgar: Cheltenham (pp. 5-9)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74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468085"/>
          </a:xfrm>
        </p:spPr>
        <p:txBody>
          <a:bodyPr>
            <a:normAutofit fontScale="90000"/>
          </a:bodyPr>
          <a:lstStyle/>
          <a:p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, neoliberalismo, globalização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CE45D39-25A9-45A0-80CE-AA6F7C78B2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6571" y="811764"/>
          <a:ext cx="11625943" cy="5929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00D6CF7-593F-4574-BF07-C5770D0A15DC}"/>
              </a:ext>
            </a:extLst>
          </p:cNvPr>
          <p:cNvSpPr txBox="1"/>
          <p:nvPr/>
        </p:nvSpPr>
        <p:spPr>
          <a:xfrm>
            <a:off x="5434012" y="3625238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latin typeface="Arial Narrow" panose="020B0606020202030204" pitchFamily="34" charset="0"/>
              </a:rPr>
              <a:t>“Globalização”</a:t>
            </a:r>
            <a:endParaRPr lang="en-GB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91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54556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Definições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936812"/>
            <a:ext cx="11664044" cy="56723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Capital Financeiro – “capital” como meios/actividades/capacidades usadas para gerar mecadorias e realizar lucros, com emprego de força de trabalho assalariada. “Capital financeiro” como meios/actividades/capacidades financeiras usados como capital.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 ser usado para bens/serviços de consumo: habitação, transporte, educação e outro consumo corrente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 ser usado para investimento, isto é, produção de outras mercadorias ou reprodução/expansão da base produtiva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 ser usado para recapitalização financeira</a:t>
            </a:r>
          </a:p>
        </p:txBody>
      </p:sp>
    </p:spTree>
    <p:extLst>
      <p:ext uri="{BB962C8B-B14F-4D97-AF65-F5344CB8AC3E}">
        <p14:creationId xmlns:p14="http://schemas.microsoft.com/office/powerpoint/2010/main" val="303719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54556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Definições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936812"/>
            <a:ext cx="11664044" cy="56723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Capital Fictício – usado como contraponto de “capital real”. Capital investido em títulos de crédito (acções, obrigações), o qual dá aos possuidores o direito de se apropriarem regularmente de uma parte dos lucros na forma de dividendos ou de juros.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Sendo o papel contrapartida do capital real, o capital fictício tem um movimento especial externo ao capital existente.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Como uma mercadoria específica, ele é comprado e vendido num mercado especial — por exemplo, a bolsa de valores — e adquire um preço.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Mas, uma vez que os títulos de crédito não possuem valor [intrínseco], as flutuações no seu preço de mercado não coincidem (e isso acontece com frequência) com mudanças no capital real, mas podem afectar o capital real.</a:t>
            </a:r>
          </a:p>
        </p:txBody>
      </p:sp>
    </p:spTree>
    <p:extLst>
      <p:ext uri="{BB962C8B-B14F-4D97-AF65-F5344CB8AC3E}">
        <p14:creationId xmlns:p14="http://schemas.microsoft.com/office/powerpoint/2010/main" val="227445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Definições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048872"/>
            <a:ext cx="11664044" cy="55602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O termo “financeirização” é recente e tem as suas raízes no pensamento económico heterodoxo e na economia política marxista, sendo derivado da elaboração teórica sobre a formação do capital financeiro a partir da fusão do capitalismo industrial e bancário e do domínio deste último sobre o primeiro, e desenvolve-se a partir do argumento de Marx sobre o capital portador de juros, o papel da acumulação de capital fictício e o seu carácter parasitário.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Financeirização é a acumulação intensiva e extensiva de capital fictício, isto é, o aumento do escopo e prevalência do capital financeiro utilizado para criar mais capital financeiro, independentemente de utilização produtiva desse capital, e sem consideração pelas consequências desse processo fictício de acumulação na economia real.</a:t>
            </a:r>
          </a:p>
        </p:txBody>
      </p:sp>
    </p:spTree>
    <p:extLst>
      <p:ext uri="{BB962C8B-B14F-4D97-AF65-F5344CB8AC3E}">
        <p14:creationId xmlns:p14="http://schemas.microsoft.com/office/powerpoint/2010/main" val="2941006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62176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Definições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048872"/>
            <a:ext cx="11664044" cy="5560272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Portanto, financeirização não é a mera presença de operações fianceiras, independentemente de quão intensivas e extensivas possam ser, mas é a incorporação destas em novas operações financeiras – por exemplo, a venda e revenda de pacotes de portfólios de empréstimos e dívidas variadas – que provocam a expansão extensiva e intensiva do domínio do capital fictício sobre as finanças e a economia. Sob condições de financeirização, o capital fictício exerce controlo não apenas sobre o excedente, mas também sobre a propriedade e controlo corporativos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A expansão intensiva e extensiva do domínio do capital fictício pode provocar a contracção do investimento e da acumulação reais, concentrando e centralizando capital em forma improdutiva e reduzindo emprego e bem-estar. Esta dinâmica pode ser desestabilizante e insustentável, particularmente se a acumulação fictícia de capital for substancialmente mais rápida que a acumulação real, pois isto tende a provocar bolhas especulativas que são seguidas por colapsos económicos e financeiros, faz divergir, substancialmente, acumulação real e fictícia, e impede que os retornos potenciais das aplicações de capital se concretizem.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pt-B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13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6720-EE23-4CBA-99C6-5A95A231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09" y="154111"/>
            <a:ext cx="11680581" cy="553670"/>
          </a:xfrm>
        </p:spPr>
        <p:txBody>
          <a:bodyPr>
            <a:no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Circuito de Acumulação do Capital Industrial e os Pontos de Tensão e Crise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639C64-7EAC-48A8-A8DE-8757A16633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2" y="760535"/>
            <a:ext cx="11183470" cy="5943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16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Do “Valor” ao “Excedente”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994E0F-C711-4B94-8981-79E18D3A99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6187" y="1004048"/>
                <a:ext cx="11793071" cy="5616388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</a:pPr>
                <a:r>
                  <a:rPr lang="pt-PT" dirty="0">
                    <a:latin typeface="Arial Narrow" panose="020B0606020202030204" pitchFamily="34" charset="0"/>
                  </a:rPr>
                  <a:t>O circuito do capital industrial revela como os capitalistas combinam insumos adquiridos a outros capitalistas com trabalho assalariado para gerarem mercadorias que vendem para realizarem lucro:</a:t>
                </a: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pt-PT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pt-PT" sz="27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𝑭𝑻</m:t>
                        </m:r>
                      </m:sub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𝑴𝑷</m:t>
                        </m:r>
                      </m:sup>
                    </m:sSubSup>
                    <m:r>
                      <a:rPr lang="pt-PT" sz="2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sz="2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(…</m:t>
                    </m:r>
                    <m:r>
                      <a:rPr lang="pt-PT" sz="2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  <m:r>
                      <a:rPr lang="pt-PT" sz="2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…)→</m:t>
                    </m:r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pt-PT" sz="2700" b="1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7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𝑣𝑎𝑙𝑜𝑟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𝑎𝑑𝑖𝑐𝑖𝑜𝑛𝑎𝑑𝑜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𝑝𝑒𝑙𝑜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𝑡𝑟𝑎𝑏𝑎𝑙h𝑜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𝑣𝑖𝑣𝑜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𝑎𝑐𝑖𝑚𝑎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𝑠𝑒𝑢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𝑐𝑢𝑠𝑡𝑜</m:t>
                    </m:r>
                  </m:oMath>
                </a14:m>
                <a:endParaRPr lang="pt-PT" sz="2700" b="0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7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𝑣𝑎𝑙𝑜𝑟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𝑒𝑥𝑐𝑒𝑑𝑒𝑛𝑡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á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𝑟𝑖𝑜</m:t>
                    </m:r>
                  </m:oMath>
                </a14:m>
                <a:endParaRPr lang="pt-PT" sz="27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𝑓𝑜𝑛𝑡𝑒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𝑙𝑢𝑐𝑟𝑜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𝑐𝑜𝑚𝑒𝑟𝑐𝑖𝑎𝑙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𝑖𝑛𝑑𝑢𝑠𝑡𝑟𝑖𝑎𝑙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𝑟𝑒𝑛𝑑𝑎𝑠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𝑗𝑢𝑟𝑜𝑠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dirty="0">
                    <a:latin typeface="Arial Narrow" panose="020B0606020202030204" pitchFamily="34" charset="0"/>
                  </a:rPr>
                  <a:t>D (Dinheiro), M (mercadorias), MP (meios de produção), FT (força de trabalho), </a:t>
                </a:r>
                <a:r>
                  <a:rPr lang="pt-PT" b="1" dirty="0">
                    <a:solidFill>
                      <a:srgbClr val="C00000"/>
                    </a:solidFill>
                    <a:latin typeface="Arial Narrow" panose="020B0606020202030204" pitchFamily="34" charset="0"/>
                  </a:rPr>
                  <a:t>(…P…) </a:t>
                </a:r>
                <a:r>
                  <a:rPr lang="pt-PT" dirty="0">
                    <a:latin typeface="Arial Narrow" panose="020B0606020202030204" pitchFamily="34" charset="0"/>
                  </a:rPr>
                  <a:t>(processo de produção, </a:t>
                </a:r>
                <a:r>
                  <a:rPr lang="pt-PT" b="1" dirty="0">
                    <a:solidFill>
                      <a:srgbClr val="C00000"/>
                    </a:solidFill>
                    <a:latin typeface="Arial Narrow" panose="020B0606020202030204" pitchFamily="34" charset="0"/>
                  </a:rPr>
                  <a:t>esfera da produção</a:t>
                </a:r>
                <a:r>
                  <a:rPr lang="pt-PT" dirty="0">
                    <a:latin typeface="Arial Narrow" panose="020B0606020202030204" pitchFamily="34" charset="0"/>
                  </a:rPr>
                  <a:t>). A esfera da circulação é onde as mercadorias são trocadas (compradas ou vendidas) por dinheiro.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994E0F-C711-4B94-8981-79E18D3A99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187" y="1004048"/>
                <a:ext cx="11793071" cy="5616388"/>
              </a:xfrm>
              <a:blipFill>
                <a:blip r:embed="rId2"/>
                <a:stretch>
                  <a:fillRect l="-931" t="-1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7778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25776</TotalTime>
  <Words>1634</Words>
  <Application>Microsoft Office PowerPoint</Application>
  <PresentationFormat>Widescreen</PresentationFormat>
  <Paragraphs>92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Cambria Math</vt:lpstr>
      <vt:lpstr>Office Theme</vt:lpstr>
      <vt:lpstr> Economia do Desenvolvimento  Finanças e Financeirização  Carlos Nuno Castel-Branco Professor Catedrático Convidado cnbranco@iseg.ulisboa.pt | carlos.castelbranco@gmail.com   04-11-2023</vt:lpstr>
      <vt:lpstr>PowerPoint Presentation</vt:lpstr>
      <vt:lpstr>Financeirização, neoliberalismo, globalização</vt:lpstr>
      <vt:lpstr>Definições</vt:lpstr>
      <vt:lpstr>Definições</vt:lpstr>
      <vt:lpstr>Definições</vt:lpstr>
      <vt:lpstr>Definições</vt:lpstr>
      <vt:lpstr>Circuito de Acumulação do Capital Industrial e os Pontos de Tensão e Crise</vt:lpstr>
      <vt:lpstr>Do “Valor” ao “Excedente”</vt:lpstr>
      <vt:lpstr>A introdução da noção de capital fictício</vt:lpstr>
      <vt:lpstr>Circuito de acumulação de capital com e sem capital fictício</vt:lpstr>
      <vt:lpstr>Financeirização</vt:lpstr>
      <vt:lpstr>PowerPoint Presentation</vt:lpstr>
      <vt:lpstr>US: a case of unequal division of the results of labour?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Crises do capitalismo como crises de acumulação – uma demonstração com base em dinâmicas de financeirização</vt:lpstr>
      <vt:lpstr>Crises do capitalismo como crises de acumulação – uma demonstração com base em dinâmicas de financeirização</vt:lpstr>
      <vt:lpstr>Crises do capitalismo como crises de acumulação – uma demonstração com base em dinâmicas de financeirização</vt:lpstr>
      <vt:lpstr>Evidence from the Oxfam 2019 World Report</vt:lpstr>
      <vt:lpstr>PowerPoint Presentation</vt:lpstr>
      <vt:lpstr>Wealth of billionaires by region</vt:lpstr>
      <vt:lpstr>Number of billionaires by country (2020), Hurun Report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Globalização e Expansão do Capitalismo I: Génesis do Capitalismo Industrial e Internacionalização do Capital  Carlos Nuno Castel-Branco cnbranco@iseg.ulisboa.pt </dc:title>
  <dc:creator>Carlos Castel-Branco</dc:creator>
  <cp:lastModifiedBy>Carlos Castel-Branco</cp:lastModifiedBy>
  <cp:revision>37</cp:revision>
  <cp:lastPrinted>2019-04-03T04:51:06Z</cp:lastPrinted>
  <dcterms:created xsi:type="dcterms:W3CDTF">2019-03-27T07:04:28Z</dcterms:created>
  <dcterms:modified xsi:type="dcterms:W3CDTF">2023-12-04T15:59:12Z</dcterms:modified>
</cp:coreProperties>
</file>